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4"/>
    <p:restoredTop sz="91701"/>
  </p:normalViewPr>
  <p:slideViewPr>
    <p:cSldViewPr snapToGrid="0">
      <p:cViewPr varScale="1">
        <p:scale>
          <a:sx n="93" d="100"/>
          <a:sy n="93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CBDE3-267B-3A46-95C4-A483D8E65824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DE880-DCE4-5845-83C0-D9145F2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DE880-DCE4-5845-83C0-D9145F2D9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Associate Professor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DE880-DCE4-5845-83C0-D9145F2D9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3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ideas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contributions are </a:t>
            </a:r>
            <a:r>
              <a:rPr lang="en-US" dirty="0" err="1"/>
              <a:t>recognised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DE880-DCE4-5845-83C0-D9145F2D9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Perpetuates disadvantage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Harms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DE880-DCE4-5845-83C0-D9145F2D9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3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67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1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0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3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2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4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86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2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9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5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800" r:id="rId6"/>
    <p:sldLayoutId id="2147483795" r:id="rId7"/>
    <p:sldLayoutId id="2147483796" r:id="rId8"/>
    <p:sldLayoutId id="2147483797" r:id="rId9"/>
    <p:sldLayoutId id="2147483799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swallrich.coffee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.jpeg"/><Relationship Id="rId5" Type="http://schemas.openxmlformats.org/officeDocument/2006/relationships/image" Target="../media/image6.png"/><Relationship Id="rId10" Type="http://schemas.openxmlformats.org/officeDocument/2006/relationships/image" Target="../media/image3.sv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2.jpg"/><Relationship Id="rId7" Type="http://schemas.openxmlformats.org/officeDocument/2006/relationships/image" Target="../media/image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ukaswallrich.coffee/" TargetMode="Externa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A44DC-0A87-4F9B-65B0-1D2E4DAE0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26AE0-6235-EEF4-BAD4-6DC0CB4BB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/>
          <a:lstStyle/>
          <a:p>
            <a:r>
              <a:rPr lang="en-US" sz="4100" dirty="0" err="1"/>
              <a:t>CitationProfileR</a:t>
            </a: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961F1-0663-E50F-498B-5BB67D108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/>
          <a:lstStyle/>
          <a:p>
            <a:r>
              <a:rPr lang="en-US" sz="2000" dirty="0"/>
              <a:t>SDS Capstone Project,</a:t>
            </a:r>
          </a:p>
          <a:p>
            <a:r>
              <a:rPr lang="en-US" sz="2000" dirty="0"/>
              <a:t>sponsored by Dr Lukas </a:t>
            </a:r>
            <a:r>
              <a:rPr lang="en-US" sz="2000" dirty="0" err="1"/>
              <a:t>Wallrich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F7802053-D50D-0FD8-FD38-9468E810CF8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906" y="3123247"/>
            <a:ext cx="3499350" cy="349935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72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A5B1-E8B7-A4B6-4598-FF161E15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D8B8BE2-1C81-E709-B516-E0A01EAA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282" y="1138961"/>
            <a:ext cx="2652598" cy="14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B847E1F-233A-A59C-5311-21CE7ED05A10}"/>
              </a:ext>
            </a:extLst>
          </p:cNvPr>
          <p:cNvGrpSpPr/>
          <p:nvPr/>
        </p:nvGrpSpPr>
        <p:grpSpPr>
          <a:xfrm>
            <a:off x="5291263" y="2601689"/>
            <a:ext cx="3231978" cy="3084153"/>
            <a:chOff x="5291263" y="2601689"/>
            <a:chExt cx="3231978" cy="3084153"/>
          </a:xfrm>
        </p:grpSpPr>
        <p:pic>
          <p:nvPicPr>
            <p:cNvPr id="1026" name="Picture 2" descr="esh_logo">
              <a:extLst>
                <a:ext uri="{FF2B5EF4-FFF2-40B4-BE49-F238E27FC236}">
                  <a16:creationId xmlns:a16="http://schemas.microsoft.com/office/drawing/2014/main" id="{2745E2FB-7F3B-4C26-BF31-005073C36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777" y="3931109"/>
              <a:ext cx="1515082" cy="175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ED9B2D92-CA98-4744-388A-CD3C5F8F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1263" y="2601689"/>
              <a:ext cx="1515082" cy="175945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75053FA-8C08-4CB4-7D60-A7A318D5D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291" y="2601690"/>
              <a:ext cx="1518950" cy="175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Birkbeck College, University of London">
            <a:extLst>
              <a:ext uri="{FF2B5EF4-FFF2-40B4-BE49-F238E27FC236}">
                <a16:creationId xmlns:a16="http://schemas.microsoft.com/office/drawing/2014/main" id="{E427F5BA-4249-75E5-7506-E8A3F396C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3"/>
          <a:stretch/>
        </p:blipFill>
        <p:spPr bwMode="auto">
          <a:xfrm>
            <a:off x="792625" y="2295200"/>
            <a:ext cx="4092238" cy="155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574471-359F-F985-DC3A-7F756C7E9AE3}"/>
              </a:ext>
            </a:extLst>
          </p:cNvPr>
          <p:cNvSpPr txBox="1"/>
          <p:nvPr/>
        </p:nvSpPr>
        <p:spPr>
          <a:xfrm>
            <a:off x="949314" y="5833320"/>
            <a:ext cx="4874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8"/>
              </a:rPr>
              <a:t>https://www.lukaswallrich.coffee/</a:t>
            </a:r>
            <a:r>
              <a:rPr lang="en-US" sz="2400" dirty="0"/>
              <a:t> </a:t>
            </a:r>
          </a:p>
        </p:txBody>
      </p:sp>
      <p:pic>
        <p:nvPicPr>
          <p:cNvPr id="15" name="Camera 14">
            <a:extLst>
              <a:ext uri="{FF2B5EF4-FFF2-40B4-BE49-F238E27FC236}">
                <a16:creationId xmlns:a16="http://schemas.microsoft.com/office/drawing/2014/main" id="{A8490189-4594-B3E7-86AD-E76876653DC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4906" y="3123247"/>
            <a:ext cx="3499350" cy="349935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038" name="Picture 14" descr="Valuing diversity: An undervalued mediator of intergroup contact">
            <a:extLst>
              <a:ext uri="{FF2B5EF4-FFF2-40B4-BE49-F238E27FC236}">
                <a16:creationId xmlns:a16="http://schemas.microsoft.com/office/drawing/2014/main" id="{AAF47FC7-A356-7B29-76D4-26300E48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3771683"/>
            <a:ext cx="1091593" cy="163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960B9709-6A0F-37DD-1B4D-A9B6D1C57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83" y="3924378"/>
            <a:ext cx="2144107" cy="13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2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0623-7AEE-E93E-7C03-2D35829E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matter …</a:t>
            </a:r>
          </a:p>
        </p:txBody>
      </p:sp>
      <p:pic>
        <p:nvPicPr>
          <p:cNvPr id="3074" name="Picture 2" descr="Case 12: Citation networks (2)">
            <a:extLst>
              <a:ext uri="{FF2B5EF4-FFF2-40B4-BE49-F238E27FC236}">
                <a16:creationId xmlns:a16="http://schemas.microsoft.com/office/drawing/2014/main" id="{905E53AB-3CFC-43FE-061E-2A46608A2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66" y="2268100"/>
            <a:ext cx="6695643" cy="445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E4A862A6-3D64-C64F-5489-3C4ECAF898D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906" y="3123247"/>
            <a:ext cx="3499350" cy="349935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09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0B4B-07D3-9BA0-8E88-6221F6ED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 but there are </a:t>
            </a:r>
            <a:br>
              <a:rPr lang="en-US" dirty="0"/>
            </a:br>
            <a:r>
              <a:rPr lang="en-US" dirty="0"/>
              <a:t>multiple citation gaps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32C38A-E0E0-7B1B-FBBA-FE7166A5CFAD}"/>
              </a:ext>
            </a:extLst>
          </p:cNvPr>
          <p:cNvGrpSpPr/>
          <p:nvPr/>
        </p:nvGrpSpPr>
        <p:grpSpPr>
          <a:xfrm>
            <a:off x="207744" y="2515762"/>
            <a:ext cx="4388690" cy="1889194"/>
            <a:chOff x="207744" y="2515762"/>
            <a:chExt cx="4388690" cy="1889194"/>
          </a:xfrm>
        </p:grpSpPr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6A419256-006F-B8BD-FF46-86A53C565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119" t="27915" r="18550" b="27209"/>
            <a:stretch/>
          </p:blipFill>
          <p:spPr>
            <a:xfrm>
              <a:off x="207744" y="2982502"/>
              <a:ext cx="1274692" cy="1217187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AFEAB3A-E368-B851-3226-0A856331C8ED}"/>
                </a:ext>
              </a:extLst>
            </p:cNvPr>
            <p:cNvGrpSpPr/>
            <p:nvPr/>
          </p:nvGrpSpPr>
          <p:grpSpPr>
            <a:xfrm>
              <a:off x="1577743" y="2515762"/>
              <a:ext cx="3018691" cy="1889194"/>
              <a:chOff x="580911" y="3860442"/>
              <a:chExt cx="4327939" cy="2708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7A684BD-09CA-4D13-6517-B50AEA601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911" y="5263076"/>
                <a:ext cx="4327939" cy="130593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E910646-2061-69DB-BFD7-0C7266982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911" y="3860442"/>
                <a:ext cx="4327939" cy="1305930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6BF4BFB-DC08-8739-79E9-DC0677CC4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1917"/>
            <a:ext cx="5398100" cy="1636299"/>
          </a:xfrm>
          <a:prstGeom prst="rect">
            <a:avLst/>
          </a:prstGeom>
        </p:spPr>
      </p:pic>
      <p:pic>
        <p:nvPicPr>
          <p:cNvPr id="16" name="Camera 15">
            <a:extLst>
              <a:ext uri="{FF2B5EF4-FFF2-40B4-BE49-F238E27FC236}">
                <a16:creationId xmlns:a16="http://schemas.microsoft.com/office/drawing/2014/main" id="{8641C57C-6306-2431-04B9-13E70AE6982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4906" y="3123247"/>
            <a:ext cx="3499350" cy="349935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E9A03F-40B9-6E6B-885E-64A4BD04E6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750" y="5171273"/>
            <a:ext cx="3018690" cy="910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group of men in suits&#10;&#10;Description automatically generated with medium confidence">
            <a:extLst>
              <a:ext uri="{FF2B5EF4-FFF2-40B4-BE49-F238E27FC236}">
                <a16:creationId xmlns:a16="http://schemas.microsoft.com/office/drawing/2014/main" id="{E389AFE5-FB76-5DCA-1CB4-E21BA5CBCD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1069" y="2584665"/>
            <a:ext cx="1717890" cy="987787"/>
          </a:xfrm>
          <a:prstGeom prst="rect">
            <a:avLst/>
          </a:prstGeom>
        </p:spPr>
      </p:pic>
      <p:pic>
        <p:nvPicPr>
          <p:cNvPr id="24" name="Picture 23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82D56579-A32F-4282-ACCC-5D64A28C6C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560" y="5324499"/>
            <a:ext cx="1543002" cy="7715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74B031-C557-0E7A-AD95-A669AF02BD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6577" y="3690890"/>
            <a:ext cx="3372382" cy="1017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03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1FDF-95EA-4A06-1214-545B6100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proposed remedy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1CD08-E464-66BA-D59E-FDBB952B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43" y="2249440"/>
            <a:ext cx="5791704" cy="1747613"/>
          </a:xfrm>
          <a:prstGeom prst="rect">
            <a:avLst/>
          </a:prstGeom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A1839165-0C68-5D34-8BC6-99B92A89B17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4906" y="3123247"/>
            <a:ext cx="3499350" cy="349935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492110-1173-5BB9-A812-287AE318B872}"/>
              </a:ext>
            </a:extLst>
          </p:cNvPr>
          <p:cNvSpPr txBox="1"/>
          <p:nvPr/>
        </p:nvSpPr>
        <p:spPr>
          <a:xfrm>
            <a:off x="811243" y="4696690"/>
            <a:ext cx="542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</a:t>
            </a:r>
            <a:r>
              <a:rPr lang="en-US" b="1" dirty="0"/>
              <a:t>limited</a:t>
            </a:r>
            <a:r>
              <a:rPr lang="en-US" dirty="0"/>
              <a:t> to 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Time consuming </a:t>
            </a:r>
            <a:r>
              <a:rPr lang="en-US" dirty="0"/>
              <a:t>to create, so rarely requested</a:t>
            </a:r>
          </a:p>
        </p:txBody>
      </p:sp>
    </p:spTree>
    <p:extLst>
      <p:ext uri="{BB962C8B-B14F-4D97-AF65-F5344CB8AC3E}">
        <p14:creationId xmlns:p14="http://schemas.microsoft.com/office/powerpoint/2010/main" val="56094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D85-8CD3-037C-32F7-447F50C3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CitationProfileR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6F7D-B09B-305D-7792-6D1C8BC03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7003196" cy="4144573"/>
          </a:xfrm>
        </p:spPr>
        <p:txBody>
          <a:bodyPr/>
          <a:lstStyle/>
          <a:p>
            <a:r>
              <a:rPr lang="en-US" dirty="0"/>
              <a:t>Enable authors, reviewers and meta-researchers to </a:t>
            </a:r>
            <a:r>
              <a:rPr lang="en-US" b="1" dirty="0"/>
              <a:t>explore citation diversity in manuscripts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manuscript citations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Classify them using web APIs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visualization and report</a:t>
            </a:r>
          </a:p>
          <a:p>
            <a:endParaRPr lang="en-US" dirty="0"/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EF455C46-A822-A27B-CF05-3666C318BD7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906" y="3123247"/>
            <a:ext cx="3499350" cy="349935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1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DC46-6C65-014F-0F4D-6733A4C5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join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0315-0F93-360E-06F9-3242C48FA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144573"/>
          </a:xfrm>
        </p:spPr>
        <p:txBody>
          <a:bodyPr/>
          <a:lstStyle/>
          <a:p>
            <a:r>
              <a:rPr lang="en-US" dirty="0"/>
              <a:t>Address an important problem</a:t>
            </a:r>
          </a:p>
          <a:p>
            <a:r>
              <a:rPr lang="en-US" dirty="0"/>
              <a:t>Produce </a:t>
            </a:r>
            <a:r>
              <a:rPr lang="en-US" b="1" dirty="0"/>
              <a:t>open-source tool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and become co-author on publication</a:t>
            </a:r>
          </a:p>
          <a:p>
            <a:r>
              <a:rPr lang="en-US" dirty="0"/>
              <a:t>Practice a good </a:t>
            </a:r>
            <a:r>
              <a:rPr lang="en-US" b="1" dirty="0"/>
              <a:t>range of skills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PDF data extraction</a:t>
            </a:r>
          </a:p>
          <a:p>
            <a:pPr lvl="1"/>
            <a:r>
              <a:rPr lang="en-US" dirty="0"/>
              <a:t>Use of multiple APIs</a:t>
            </a:r>
          </a:p>
          <a:p>
            <a:pPr lvl="1"/>
            <a:r>
              <a:rPr lang="en-US" dirty="0"/>
              <a:t>Web app (e.g., Shiny) design</a:t>
            </a:r>
          </a:p>
          <a:p>
            <a:pPr lvl="1"/>
            <a:r>
              <a:rPr lang="en-US" dirty="0"/>
              <a:t>Reuse of existing Python code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16E9A2A9-D8AE-AE89-223B-CB6A50A0FFF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906" y="3123247"/>
            <a:ext cx="3499350" cy="349935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30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A44DC-0A87-4F9B-65B0-1D2E4DAE0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26AE0-6235-EEF4-BAD4-6DC0CB4BB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/>
          <a:lstStyle/>
          <a:p>
            <a:r>
              <a:rPr lang="en-US" sz="4100" dirty="0" err="1"/>
              <a:t>CitationProfileR</a:t>
            </a: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961F1-0663-E50F-498B-5BB67D108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/>
          <a:lstStyle/>
          <a:p>
            <a:r>
              <a:rPr lang="en-US" sz="2000" dirty="0"/>
              <a:t>SDS Capstone Project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F7802053-D50D-0FD8-FD38-9468E810CF8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818" y="180159"/>
            <a:ext cx="6442438" cy="6442438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E25D2-BCE0-631C-8EB9-E60DCCDF2FE3}"/>
              </a:ext>
            </a:extLst>
          </p:cNvPr>
          <p:cNvSpPr txBox="1"/>
          <p:nvPr/>
        </p:nvSpPr>
        <p:spPr>
          <a:xfrm>
            <a:off x="1581931" y="6255725"/>
            <a:ext cx="4874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5"/>
              </a:rPr>
              <a:t>https://www.lukaswallrich.coffee/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31248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148</Words>
  <Application>Microsoft Macintosh PowerPoint</Application>
  <PresentationFormat>Widescreen</PresentationFormat>
  <Paragraphs>37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AccentBoxVTI</vt:lpstr>
      <vt:lpstr>CitationProfileR</vt:lpstr>
      <vt:lpstr>About me</vt:lpstr>
      <vt:lpstr>Citations matter …</vt:lpstr>
      <vt:lpstr>… but there are  multiple citation gaps</vt:lpstr>
      <vt:lpstr>A proposed remedy</vt:lpstr>
      <vt:lpstr>CitationProfileR</vt:lpstr>
      <vt:lpstr>Why join this project?</vt:lpstr>
      <vt:lpstr>CitationProfileR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CitationProfileR</dc:title>
  <dc:creator>Lukas Wallrich (Staff)</dc:creator>
  <cp:lastModifiedBy>Lukas Wallrich (Staff)</cp:lastModifiedBy>
  <cp:revision>1</cp:revision>
  <dcterms:created xsi:type="dcterms:W3CDTF">2022-12-10T21:25:58Z</dcterms:created>
  <dcterms:modified xsi:type="dcterms:W3CDTF">2022-12-11T18:58:59Z</dcterms:modified>
</cp:coreProperties>
</file>